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82" r:id="rId4"/>
    <p:sldId id="270" r:id="rId5"/>
    <p:sldId id="267" r:id="rId6"/>
    <p:sldId id="273" r:id="rId7"/>
    <p:sldId id="275" r:id="rId8"/>
    <p:sldId id="290" r:id="rId9"/>
    <p:sldId id="277" r:id="rId10"/>
    <p:sldId id="278" r:id="rId11"/>
    <p:sldId id="279" r:id="rId12"/>
    <p:sldId id="280" r:id="rId13"/>
    <p:sldId id="281" r:id="rId14"/>
    <p:sldId id="284" r:id="rId15"/>
    <p:sldId id="285" r:id="rId16"/>
    <p:sldId id="287" r:id="rId17"/>
    <p:sldId id="288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s, Keith" initials="I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8C6A8-6D94-4495-9152-26B3231166CA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0D2C-3539-4D87-9CB1-391950B4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62B7A0-FB77-4819-B7F8-F232E3D5920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6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7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401E-AD0C-4140-A8F7-EFBB81516CDD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CFEE-F1C2-40FA-BFBD-29CB7253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76D0-62C4-488D-9890-3E3EECD324B7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5C61-583A-4D1A-BB73-C8EA4A5C7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CF41-9561-4D8F-811C-55D799A60E32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F175-1367-491C-930A-30DF11B27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9DC5-EBBC-4AC9-8762-F222A0E500F1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0BCA-8852-4BE7-AFCA-35BAD4A08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4406900"/>
            <a:ext cx="6665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9" y="2906713"/>
            <a:ext cx="6665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D8D0-F22F-44C3-A3B0-881C9FBD1D9B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33A7-EABB-40B1-9E39-37088034E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934C-14A9-4074-9673-C7BAAF812EA2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E959-05F8-4E3C-9E8F-92FA5C360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209800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209800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2A1A-A63D-418A-A9C8-1DCD8DA1E48D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C3AF-DB96-464C-B900-E78B2AF64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F2DE-6FA5-4984-9F1D-41C9E12416F9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4F25-4793-4C79-8EB3-717D8C10E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EE3E-9653-47ED-9FBC-D98DA190330D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394F-BB2F-4407-A296-925CCFE57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1480-F9FF-4114-AB16-D00A09731916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57E0-C99C-4CE5-8F64-AE6A6E211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2045-57DE-4E38-A2F2-6E141B9A9AF1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480F-5AD9-4843-AC64-C40FD61EC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00200"/>
            <a:ext cx="685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3246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FB31E-6B3A-4D36-893C-677CA54C9CC1}" type="datetimeFigureOut">
              <a:rPr lang="en-US"/>
              <a:pPr>
                <a:defRPr/>
              </a:pPr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246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C495E-8916-4CCC-8EF4-6C9FE75D2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Chemical Reactions</a:t>
            </a:r>
            <a:br>
              <a:rPr lang="en-US" dirty="0" smtClean="0">
                <a:solidFill>
                  <a:schemeClr val="hlink"/>
                </a:solidFill>
              </a:rPr>
            </a:br>
            <a:r>
              <a:rPr lang="en-US" dirty="0" smtClean="0">
                <a:solidFill>
                  <a:schemeClr val="hlink"/>
                </a:solidFill>
              </a:rPr>
              <a:t>Balancing Chemical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8634" y="1295400"/>
            <a:ext cx="3562966" cy="4930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Which model represents which reaction type?</a:t>
            </a:r>
          </a:p>
          <a:p>
            <a:r>
              <a:rPr lang="en-US" dirty="0" smtClean="0"/>
              <a:t>Which letter represents the…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Replacement reaction?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Decomposition reaction?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Synthesis reaction?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295400"/>
            <a:ext cx="5428634" cy="1257300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342900" algn="l"/>
                <a:tab pos="800100" algn="l"/>
              </a:tabLst>
            </a:pPr>
            <a:r>
              <a:rPr lang="en-US" altLang="en-US" sz="2400" dirty="0" smtClean="0">
                <a:solidFill>
                  <a:srgbClr val="000000"/>
                </a:solidFill>
                <a:ea typeface="Times" panose="02020603050405020304" pitchFamily="18" charset="0"/>
                <a:cs typeface="Arial" panose="020B0604020202020204" pitchFamily="34" charset="0"/>
              </a:rPr>
              <a:t>The following drawings represent reactants and products of three different chemical reactions.</a:t>
            </a:r>
            <a:endParaRPr lang="en-US" altLang="en-US" dirty="0"/>
          </a:p>
        </p:txBody>
      </p:sp>
      <p:pic>
        <p:nvPicPr>
          <p:cNvPr id="5" name="Picture 9" descr="CH07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137"/>
            <a:ext cx="5428634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  <a:solidFill>
            <a:srgbClr val="B4B4B4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Chemical Reactions and their Equations.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  <a:solidFill>
            <a:srgbClr val="B4B4B4"/>
          </a:solidFill>
        </p:spPr>
        <p:txBody>
          <a:bodyPr>
            <a:normAutofit lnSpcReduction="10000"/>
          </a:bodyPr>
          <a:lstStyle/>
          <a:p>
            <a:r>
              <a:rPr lang="en-US" u="sng" dirty="0" smtClean="0"/>
              <a:t>In a chemical reaction, products combine, rearrange, or break down into different products, but the starting number of atoms in the reactants must equal the number of atoms in the products. </a:t>
            </a:r>
          </a:p>
          <a:p>
            <a:r>
              <a:rPr lang="en-US" dirty="0" smtClean="0"/>
              <a:t>Chemical Equations help us ensure the proper amounts of atoms are accounted for in a reaction. </a:t>
            </a:r>
          </a:p>
          <a:p>
            <a:r>
              <a:rPr lang="en-US" u="sng" dirty="0" smtClean="0"/>
              <a:t>Therefore, a chemical equation is a written, balanced representation of a chemical reaction.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27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534400" cy="655637"/>
          </a:xfrm>
          <a:solidFill>
            <a:srgbClr val="B4B4B4"/>
          </a:solidFill>
        </p:spPr>
        <p:txBody>
          <a:bodyPr/>
          <a:lstStyle/>
          <a:p>
            <a:r>
              <a:rPr lang="pt-BR" dirty="0" smtClean="0"/>
              <a:t>6CO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+ </a:t>
            </a:r>
            <a:r>
              <a:rPr lang="pt-BR" dirty="0" smtClean="0"/>
              <a:t>6H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C</a:t>
            </a:r>
            <a:r>
              <a:rPr lang="pt-BR" baseline="-25000" dirty="0" smtClean="0"/>
              <a:t>6</a:t>
            </a:r>
            <a:r>
              <a:rPr lang="pt-BR" dirty="0" smtClean="0"/>
              <a:t>H</a:t>
            </a:r>
            <a:r>
              <a:rPr lang="pt-BR" baseline="-25000" dirty="0" smtClean="0"/>
              <a:t>12</a:t>
            </a:r>
            <a:r>
              <a:rPr lang="pt-BR" dirty="0" smtClean="0"/>
              <a:t>O</a:t>
            </a:r>
            <a:r>
              <a:rPr lang="pt-BR" baseline="-25000" dirty="0" smtClean="0"/>
              <a:t>6</a:t>
            </a:r>
            <a:r>
              <a:rPr lang="pt-BR" dirty="0" smtClean="0"/>
              <a:t> </a:t>
            </a:r>
            <a:r>
              <a:rPr lang="pt-BR" dirty="0"/>
              <a:t>+ </a:t>
            </a:r>
            <a:r>
              <a:rPr lang="pt-BR" dirty="0" smtClean="0"/>
              <a:t>6O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Sunlight energy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438401"/>
            <a:ext cx="19052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dirty="0">
                <a:solidFill>
                  <a:prstClr val="black"/>
                </a:solidFill>
                <a:latin typeface="Calibri"/>
              </a:rPr>
              <a:t>6CO</a:t>
            </a:r>
            <a:r>
              <a:rPr lang="pt-BR" sz="6600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546397"/>
            <a:ext cx="8686800" cy="3149256"/>
          </a:xfrm>
          <a:prstGeom prst="rect">
            <a:avLst/>
          </a:prstGeom>
          <a:solidFill>
            <a:srgbClr val="B4B4B4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sng" dirty="0" smtClean="0">
                <a:solidFill>
                  <a:schemeClr val="bg1"/>
                </a:solidFill>
              </a:rPr>
              <a:t>Reactants</a:t>
            </a:r>
            <a:r>
              <a:rPr lang="pt-BR" u="sng" dirty="0" smtClean="0"/>
              <a:t> and </a:t>
            </a:r>
            <a:r>
              <a:rPr lang="pt-BR" u="sng" dirty="0" smtClean="0">
                <a:solidFill>
                  <a:schemeClr val="bg1"/>
                </a:solidFill>
              </a:rPr>
              <a:t>products</a:t>
            </a:r>
            <a:r>
              <a:rPr lang="pt-BR" u="sng" dirty="0" smtClean="0"/>
              <a:t> in a chemical equation are represented as </a:t>
            </a:r>
            <a:r>
              <a:rPr lang="pt-BR" u="sng" dirty="0" smtClean="0">
                <a:solidFill>
                  <a:schemeClr val="bg1"/>
                </a:solidFill>
              </a:rPr>
              <a:t>formulas</a:t>
            </a:r>
            <a:r>
              <a:rPr lang="pt-BR" u="sng" dirty="0" smtClean="0"/>
              <a:t> which identify the </a:t>
            </a:r>
            <a:r>
              <a:rPr lang="pt-BR" u="sng" dirty="0" smtClean="0">
                <a:solidFill>
                  <a:schemeClr val="bg1"/>
                </a:solidFill>
              </a:rPr>
              <a:t>elements</a:t>
            </a:r>
            <a:r>
              <a:rPr lang="pt-BR" u="sng" dirty="0" smtClean="0"/>
              <a:t> involved in and their </a:t>
            </a:r>
            <a:r>
              <a:rPr lang="pt-BR" u="sng" dirty="0" smtClean="0">
                <a:solidFill>
                  <a:schemeClr val="bg1"/>
                </a:solidFill>
              </a:rPr>
              <a:t>quantities</a:t>
            </a:r>
            <a:r>
              <a:rPr lang="pt-BR" u="sng" dirty="0" smtClean="0"/>
              <a:t>.</a:t>
            </a:r>
          </a:p>
          <a:p>
            <a:r>
              <a:rPr lang="pt-BR" dirty="0" smtClean="0"/>
              <a:t>This helps us identify the numbers of atoms invovled, as well as helps us make sure all atoms are accounted for in the products.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600201"/>
            <a:ext cx="1295400" cy="65563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818" y="204907"/>
            <a:ext cx="5293589" cy="1143000"/>
          </a:xfrm>
        </p:spPr>
        <p:txBody>
          <a:bodyPr/>
          <a:lstStyle/>
          <a:p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1948"/>
            <a:ext cx="8347587" cy="1207008"/>
          </a:xfrm>
          <a:solidFill>
            <a:srgbClr val="B4B4B4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Let’s look at this part of the equation for photosynthesis, how plants convert carbon dioxide gas and water into glucose sugar and oxygen gas.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027402"/>
            <a:ext cx="19052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dirty="0">
                <a:solidFill>
                  <a:prstClr val="black"/>
                </a:solidFill>
                <a:latin typeface="Calibri"/>
              </a:rPr>
              <a:t>6CO</a:t>
            </a:r>
            <a:r>
              <a:rPr lang="pt-BR" sz="6600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96793" y="2592336"/>
            <a:ext cx="8355594" cy="584775"/>
          </a:xfrm>
          <a:prstGeom prst="rect">
            <a:avLst/>
          </a:prstGeom>
          <a:solidFill>
            <a:srgbClr val="B4B4B4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sz="3200" dirty="0">
                <a:solidFill>
                  <a:prstClr val="black"/>
                </a:solidFill>
                <a:latin typeface="Calibri"/>
              </a:rPr>
              <a:t>6CO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+ 6H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O </a:t>
            </a:r>
            <a:r>
              <a:rPr lang="pt-BR" sz="32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C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H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12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O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+ 6O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Sunlight energy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2393" y="4168194"/>
            <a:ext cx="6199996" cy="24612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u="sng" dirty="0" smtClean="0"/>
              <a:t>Formulas: </a:t>
            </a:r>
            <a:r>
              <a:rPr lang="en-US" sz="2400" dirty="0" smtClean="0"/>
              <a:t>A chemical reaction is broken down into terms, called formulas. </a:t>
            </a:r>
            <a:r>
              <a:rPr lang="en-US" sz="2400" u="sng" dirty="0" smtClean="0"/>
              <a:t>The formulas of a chemical reaction are separated by the + signs.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In this reaction, there are 2 reactant terms and 2 product terms. </a:t>
            </a:r>
            <a:r>
              <a:rPr lang="en-US" sz="2400" u="sng" dirty="0" smtClean="0"/>
              <a:t>The formulas represent the bonded </a:t>
            </a:r>
            <a:r>
              <a:rPr lang="en-US" sz="2400" u="sng" dirty="0" smtClean="0">
                <a:solidFill>
                  <a:srgbClr val="FFFF00"/>
                </a:solidFill>
              </a:rPr>
              <a:t>molecules or compounds </a:t>
            </a:r>
            <a:r>
              <a:rPr lang="en-US" sz="2400" u="sng" dirty="0" smtClean="0"/>
              <a:t>required or created in a </a:t>
            </a:r>
            <a:r>
              <a:rPr lang="en-US" sz="2400" u="sng" dirty="0" smtClean="0">
                <a:solidFill>
                  <a:srgbClr val="FFFF00"/>
                </a:solidFill>
              </a:rPr>
              <a:t>reaction</a:t>
            </a:r>
            <a:r>
              <a:rPr lang="en-US" sz="2400" u="sng" dirty="0" smtClean="0"/>
              <a:t>.</a:t>
            </a:r>
            <a:endParaRPr lang="en-US" sz="2400" u="sng" dirty="0"/>
          </a:p>
        </p:txBody>
      </p:sp>
      <p:sp>
        <p:nvSpPr>
          <p:cNvPr id="14" name="Rectangle 13"/>
          <p:cNvSpPr/>
          <p:nvPr/>
        </p:nvSpPr>
        <p:spPr>
          <a:xfrm>
            <a:off x="307063" y="2592337"/>
            <a:ext cx="1295400" cy="60671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>
            <a:off x="2917359" y="3199054"/>
            <a:ext cx="2210065" cy="914400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4791"/>
          </a:xfrm>
          <a:solidFill>
            <a:srgbClr val="B4B4B4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Breaking Down Formulas in Chemical Equations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1948"/>
            <a:ext cx="8382000" cy="1207008"/>
          </a:xfrm>
          <a:solidFill>
            <a:srgbClr val="B4B4B4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Let’s look at this part of the equation for photosynthesis, how plants convert carbon dioxide gas and water into glucose sugar and oxygen gas.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027402"/>
            <a:ext cx="19052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dirty="0">
                <a:solidFill>
                  <a:prstClr val="black"/>
                </a:solidFill>
                <a:latin typeface="Calibri"/>
              </a:rPr>
              <a:t>6CO</a:t>
            </a:r>
            <a:r>
              <a:rPr lang="pt-BR" sz="6600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684339" y="4337917"/>
            <a:ext cx="2784986" cy="2438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You identify the elements involved by looking at the capital letters which represent the element symbols.</a:t>
            </a:r>
            <a:endParaRPr lang="en-US" sz="2400" dirty="0"/>
          </a:p>
        </p:txBody>
      </p:sp>
      <p:sp>
        <p:nvSpPr>
          <p:cNvPr id="6" name="Up Arrow 5"/>
          <p:cNvSpPr/>
          <p:nvPr/>
        </p:nvSpPr>
        <p:spPr>
          <a:xfrm>
            <a:off x="3657600" y="3886200"/>
            <a:ext cx="484632" cy="451717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2784986" cy="266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Coefficient: You identify the quantity of the bonded molecules/ compounds by the number in front of the formula.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96792" y="2592336"/>
            <a:ext cx="8390007" cy="584775"/>
          </a:xfrm>
          <a:prstGeom prst="rect">
            <a:avLst/>
          </a:prstGeom>
          <a:solidFill>
            <a:srgbClr val="B4B4B4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BR" sz="3200" dirty="0">
                <a:solidFill>
                  <a:prstClr val="black"/>
                </a:solidFill>
                <a:latin typeface="Calibri"/>
              </a:rPr>
              <a:t>6CO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+ 6H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O </a:t>
            </a:r>
            <a:r>
              <a:rPr lang="pt-BR" sz="32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C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H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12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O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+ 6O</a:t>
            </a:r>
            <a:r>
              <a:rPr lang="pt-BR" sz="32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BR" sz="3200" dirty="0">
                <a:solidFill>
                  <a:prstClr val="black"/>
                </a:solidFill>
                <a:latin typeface="Calibri"/>
              </a:rPr>
              <a:t> Sunlight energy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142232" y="3886199"/>
            <a:ext cx="484632" cy="451717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5400000">
            <a:off x="2769575" y="3355541"/>
            <a:ext cx="484632" cy="45171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3976" y="3276600"/>
            <a:ext cx="2784986" cy="30007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Subscript: You identify the quantity of the elements involved in the molecule/compound by the little number hanging from the bottom.</a:t>
            </a:r>
            <a:endParaRPr lang="en-US" sz="2400" dirty="0"/>
          </a:p>
        </p:txBody>
      </p:sp>
      <p:sp>
        <p:nvSpPr>
          <p:cNvPr id="13" name="Up Arrow 12"/>
          <p:cNvSpPr/>
          <p:nvPr/>
        </p:nvSpPr>
        <p:spPr>
          <a:xfrm rot="16200000">
            <a:off x="4948854" y="3698452"/>
            <a:ext cx="484632" cy="451717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7063" y="2592337"/>
            <a:ext cx="1295400" cy="60671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Goal: Balancing Basic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1628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order to create products, chemists use chemical equations like cooks use recipes.</a:t>
            </a:r>
          </a:p>
          <a:p>
            <a:r>
              <a:rPr lang="en-US" dirty="0" smtClean="0"/>
              <a:t>Chemists decide what they want to create and how much of it then either know, search out, or create a chemical equation that will give the proper reaction.</a:t>
            </a:r>
          </a:p>
          <a:p>
            <a:r>
              <a:rPr lang="en-US" dirty="0" smtClean="0"/>
              <a:t>They gather the materials, add the necessary energy, and conduct a process for the products to form. </a:t>
            </a:r>
          </a:p>
          <a:p>
            <a:r>
              <a:rPr lang="en-US" dirty="0" smtClean="0"/>
              <a:t>These reactions can be found, but your goal is to apply the Law of Conservation of Matter and balance equations.</a:t>
            </a:r>
          </a:p>
          <a:p>
            <a:r>
              <a:rPr lang="en-US" dirty="0" smtClean="0"/>
              <a:t>Luckily, there are steps to follow to make this happen.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696963"/>
          </a:xfrm>
        </p:spPr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7391400" cy="1219200"/>
          </a:xfrm>
        </p:spPr>
        <p:txBody>
          <a:bodyPr/>
          <a:lstStyle/>
          <a:p>
            <a:r>
              <a:rPr lang="en-US" dirty="0" smtClean="0"/>
              <a:t>Using the “Balancing Act” worksheet, let’s balance the given equation.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216291"/>
            <a:ext cx="6928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____Mg   +   ____O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</a:t>
            </a:r>
            <a:r>
              <a:rPr lang="en-US" sz="3200" dirty="0" smtClean="0">
                <a:sym typeface="Wingdings" panose="05000000000000000000" pitchFamily="2" charset="2"/>
              </a:rPr>
              <a:t>  ____ Mg O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752600" y="4554289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dirty="0"/>
              <a:t>Start with what’s given to determine the number of atoms for each element</a:t>
            </a:r>
            <a:r>
              <a:rPr lang="en-US" dirty="0" smtClean="0"/>
              <a:t>. USE A REP TABLE.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Pick an element that is obviously not equal on both sides of the equation.</a:t>
            </a:r>
          </a:p>
          <a:p>
            <a:pPr marL="514350" indent="-514350">
              <a:buAutoNum type="arabicPeriod"/>
            </a:pPr>
            <a:r>
              <a:rPr lang="en-US" dirty="0"/>
              <a:t>Add a coefficient in front of the formula with that element and adjust your counts.</a:t>
            </a:r>
          </a:p>
          <a:p>
            <a:pPr marL="514350" indent="-514350">
              <a:buAutoNum type="arabicPeriod"/>
            </a:pPr>
            <a:r>
              <a:rPr lang="en-US" dirty="0"/>
              <a:t>Continue adding coefficients to get the same number of atoms of each element on each side.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95154"/>
              </p:ext>
            </p:extLst>
          </p:nvPr>
        </p:nvGraphicFramePr>
        <p:xfrm>
          <a:off x="2400300" y="2900437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538012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502027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93611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ysClr val="windowText" lastClr="000000"/>
                          </a:solidFill>
                        </a:rPr>
                        <a:t>Reactants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ysClr val="windowText" lastClr="000000"/>
                          </a:solidFill>
                        </a:rPr>
                        <a:t>Elements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ysClr val="windowText" lastClr="000000"/>
                          </a:solidFill>
                        </a:rPr>
                        <a:t>Products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1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6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4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7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Easy, right?!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1955" y="3124200"/>
            <a:ext cx="5190845" cy="584775"/>
          </a:xfrm>
          <a:prstGeom prst="rect">
            <a:avLst/>
          </a:prstGeom>
          <a:solidFill>
            <a:srgbClr val="B4B4B4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Mg   +   (1)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</a:t>
            </a:r>
            <a:r>
              <a:rPr lang="en-US" sz="3200" dirty="0" smtClean="0">
                <a:sym typeface="Wingdings" panose="05000000000000000000" pitchFamily="2" charset="2"/>
              </a:rPr>
              <a:t>  2 Mg 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32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4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4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Change usually comes in two forms: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2228" name="Rectangle 1"/>
          <p:cNvSpPr>
            <a:spLocks noChangeArrowheads="1"/>
          </p:cNvSpPr>
          <p:nvPr/>
        </p:nvSpPr>
        <p:spPr bwMode="auto">
          <a:xfrm>
            <a:off x="5638800" y="2293938"/>
            <a:ext cx="3505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+mn-lt"/>
              </a:rPr>
              <a:t>CHEMICAL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+mn-lt"/>
              </a:rPr>
              <a:t>Chemical</a:t>
            </a:r>
            <a:r>
              <a:rPr lang="en-US" altLang="en-US" sz="2400" dirty="0">
                <a:latin typeface="+mn-lt"/>
              </a:rPr>
              <a:t> change occurs when </a:t>
            </a:r>
            <a:r>
              <a:rPr lang="en-US" altLang="en-US" sz="2400" dirty="0" smtClean="0">
                <a:latin typeface="+mn-lt"/>
              </a:rPr>
              <a:t>the </a:t>
            </a:r>
            <a:r>
              <a:rPr lang="en-US" altLang="en-US" sz="2400" u="sng" dirty="0" smtClean="0">
                <a:solidFill>
                  <a:schemeClr val="bg1"/>
                </a:solidFill>
                <a:latin typeface="+mn-lt"/>
              </a:rPr>
              <a:t>composition</a:t>
            </a:r>
            <a:r>
              <a:rPr lang="en-US" altLang="en-US" sz="2400" u="sng" dirty="0" smtClean="0">
                <a:latin typeface="+mn-lt"/>
              </a:rPr>
              <a:t> of a substance </a:t>
            </a:r>
            <a:r>
              <a:rPr lang="en-US" altLang="en-US" sz="2400" u="sng" dirty="0">
                <a:solidFill>
                  <a:schemeClr val="bg1"/>
                </a:solidFill>
                <a:latin typeface="+mn-lt"/>
              </a:rPr>
              <a:t>changes</a:t>
            </a:r>
            <a:r>
              <a:rPr lang="en-US" altLang="en-US" sz="2400" u="sng" dirty="0">
                <a:latin typeface="+mn-lt"/>
              </a:rPr>
              <a:t> into a different substance </a:t>
            </a:r>
            <a:r>
              <a:rPr lang="en-US" altLang="en-US" sz="2400" dirty="0">
                <a:latin typeface="+mn-lt"/>
              </a:rPr>
              <a:t>(the molecules &amp; atoms change into different molecules).</a:t>
            </a:r>
            <a:endParaRPr lang="en-US" altLang="en-US" sz="24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1981199" y="2293938"/>
            <a:ext cx="34197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PHYSICAL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+mn-lt"/>
              </a:rPr>
              <a:t>Physical</a:t>
            </a:r>
            <a:r>
              <a:rPr lang="en-US" altLang="en-US" sz="2400" dirty="0">
                <a:latin typeface="+mn-lt"/>
              </a:rPr>
              <a:t> change occurs when only the </a:t>
            </a:r>
            <a:r>
              <a:rPr lang="en-US" altLang="en-US" sz="2400" u="sng" dirty="0">
                <a:latin typeface="+mn-lt"/>
              </a:rPr>
              <a:t>form or </a:t>
            </a:r>
            <a:r>
              <a:rPr lang="en-US" altLang="en-US" sz="2400" u="sng" dirty="0">
                <a:solidFill>
                  <a:schemeClr val="bg1"/>
                </a:solidFill>
                <a:latin typeface="+mn-lt"/>
              </a:rPr>
              <a:t>shape</a:t>
            </a:r>
            <a:r>
              <a:rPr lang="en-US" altLang="en-US" sz="2400" u="sng" dirty="0">
                <a:latin typeface="+mn-lt"/>
              </a:rPr>
              <a:t> of the matter changes </a:t>
            </a:r>
            <a:r>
              <a:rPr lang="en-US" altLang="en-US" sz="2400" u="sng" dirty="0" smtClean="0">
                <a:latin typeface="+mn-lt"/>
              </a:rPr>
              <a:t>but the </a:t>
            </a:r>
            <a:r>
              <a:rPr lang="en-US" altLang="en-US" sz="2400" u="sng" dirty="0" smtClean="0">
                <a:solidFill>
                  <a:schemeClr val="bg1"/>
                </a:solidFill>
                <a:latin typeface="+mn-lt"/>
              </a:rPr>
              <a:t>composition</a:t>
            </a:r>
            <a:r>
              <a:rPr lang="en-US" altLang="en-US" sz="2400" u="sng" dirty="0" smtClean="0">
                <a:latin typeface="+mn-lt"/>
              </a:rPr>
              <a:t> stays the same </a:t>
            </a:r>
            <a:r>
              <a:rPr lang="en-US" altLang="en-US" sz="2400" dirty="0" smtClean="0">
                <a:latin typeface="+mn-lt"/>
              </a:rPr>
              <a:t>(it </a:t>
            </a:r>
            <a:r>
              <a:rPr lang="en-US" altLang="en-US" sz="2400" dirty="0">
                <a:latin typeface="+mn-lt"/>
              </a:rPr>
              <a:t>looks different but contains the same atoms &amp; molecules).</a:t>
            </a:r>
          </a:p>
        </p:txBody>
      </p:sp>
    </p:spTree>
    <p:extLst>
      <p:ext uri="{BB962C8B-B14F-4D97-AF65-F5344CB8AC3E}">
        <p14:creationId xmlns:p14="http://schemas.microsoft.com/office/powerpoint/2010/main" val="41360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4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4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63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4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51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4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22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4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9475"/>
            <a:ext cx="8305800" cy="884238"/>
          </a:xfrm>
          <a:solidFill>
            <a:srgbClr val="B4B4B4"/>
          </a:solidFill>
        </p:spPr>
        <p:txBody>
          <a:bodyPr/>
          <a:lstStyle/>
          <a:p>
            <a:r>
              <a:rPr lang="en-US" dirty="0" smtClean="0"/>
              <a:t>6 Indicators of a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7086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your study of matter, you learned that there are three ways to determine if there was a chemical change; a change in the composition of a substance.</a:t>
            </a:r>
          </a:p>
          <a:p>
            <a:r>
              <a:rPr lang="en-US" dirty="0"/>
              <a:t>Recall, they were…</a:t>
            </a:r>
          </a:p>
          <a:p>
            <a:pPr lvl="1"/>
            <a:r>
              <a:rPr lang="en-US" u="sng" dirty="0"/>
              <a:t>Change in </a:t>
            </a:r>
            <a:r>
              <a:rPr lang="en-US" u="sng" dirty="0">
                <a:solidFill>
                  <a:schemeClr val="bg1"/>
                </a:solidFill>
              </a:rPr>
              <a:t>color</a:t>
            </a:r>
          </a:p>
          <a:p>
            <a:pPr lvl="1"/>
            <a:r>
              <a:rPr lang="en-US" u="sng" dirty="0"/>
              <a:t>Production of a </a:t>
            </a:r>
            <a:r>
              <a:rPr lang="en-US" u="sng" dirty="0">
                <a:solidFill>
                  <a:schemeClr val="bg1"/>
                </a:solidFill>
              </a:rPr>
              <a:t>gas</a:t>
            </a:r>
          </a:p>
          <a:p>
            <a:pPr lvl="1"/>
            <a:r>
              <a:rPr lang="en-US" u="sng" dirty="0"/>
              <a:t>Formation of a </a:t>
            </a:r>
            <a:r>
              <a:rPr lang="en-US" u="sng" dirty="0">
                <a:solidFill>
                  <a:schemeClr val="bg1"/>
                </a:solidFill>
              </a:rPr>
              <a:t>precipitate</a:t>
            </a:r>
          </a:p>
          <a:p>
            <a:r>
              <a:rPr lang="en-US" dirty="0" smtClean="0"/>
              <a:t>In total, </a:t>
            </a:r>
            <a:r>
              <a:rPr lang="en-US" u="sng" dirty="0" smtClean="0"/>
              <a:t>there are 6 indicators of a chemical change; </a:t>
            </a:r>
            <a:r>
              <a:rPr lang="en-US" dirty="0" smtClean="0"/>
              <a:t>three more to truly be inclusive of a chemical change.</a:t>
            </a:r>
          </a:p>
          <a:p>
            <a:pPr lvl="1"/>
            <a:r>
              <a:rPr lang="en-US" u="sng" dirty="0" smtClean="0"/>
              <a:t>Production of </a:t>
            </a:r>
            <a:r>
              <a:rPr lang="en-US" u="sng" dirty="0" smtClean="0">
                <a:solidFill>
                  <a:schemeClr val="bg1"/>
                </a:solidFill>
              </a:rPr>
              <a:t>light</a:t>
            </a:r>
          </a:p>
          <a:p>
            <a:pPr lvl="1"/>
            <a:r>
              <a:rPr lang="en-US" u="sng" dirty="0" smtClean="0"/>
              <a:t>Change in </a:t>
            </a:r>
            <a:r>
              <a:rPr lang="en-US" u="sng" dirty="0" smtClean="0">
                <a:solidFill>
                  <a:schemeClr val="bg1"/>
                </a:solidFill>
              </a:rPr>
              <a:t>temperature</a:t>
            </a:r>
            <a:r>
              <a:rPr lang="en-US" u="sng" dirty="0" smtClean="0"/>
              <a:t> (heat or cold)</a:t>
            </a:r>
          </a:p>
          <a:p>
            <a:pPr lvl="1"/>
            <a:r>
              <a:rPr lang="en-US" u="sng" dirty="0" smtClean="0"/>
              <a:t>Obvious change in </a:t>
            </a:r>
            <a:r>
              <a:rPr lang="en-US" u="sng" dirty="0" smtClean="0">
                <a:solidFill>
                  <a:schemeClr val="bg1"/>
                </a:solidFill>
              </a:rPr>
              <a:t>mass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7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68580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Energy &amp; Change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6858000" cy="541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necessary ingredient of change is energy.</a:t>
            </a:r>
          </a:p>
          <a:p>
            <a:pPr eaLnBrk="1" hangingPunct="1">
              <a:lnSpc>
                <a:spcPct val="90000"/>
              </a:lnSpc>
            </a:pPr>
            <a:endParaRPr lang="en-US" altLang="en-US" u="sng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solidFill>
                  <a:schemeClr val="bg1"/>
                </a:solidFill>
              </a:rPr>
              <a:t>Energy </a:t>
            </a:r>
            <a:r>
              <a:rPr lang="en-US" altLang="en-US" u="sng" dirty="0" smtClean="0"/>
              <a:t>is the ability to </a:t>
            </a:r>
            <a:r>
              <a:rPr lang="en-US" altLang="en-US" u="sng" dirty="0" smtClean="0">
                <a:solidFill>
                  <a:schemeClr val="bg1"/>
                </a:solidFill>
              </a:rPr>
              <a:t>move</a:t>
            </a:r>
            <a:r>
              <a:rPr lang="en-US" altLang="en-US" u="sng" dirty="0" smtClean="0"/>
              <a:t> or </a:t>
            </a:r>
            <a:r>
              <a:rPr lang="en-US" altLang="en-US" u="sng" dirty="0" smtClean="0">
                <a:solidFill>
                  <a:schemeClr val="bg1"/>
                </a:solidFill>
              </a:rPr>
              <a:t>change</a:t>
            </a:r>
            <a:r>
              <a:rPr lang="en-US" altLang="en-US" u="sng" dirty="0" smtClean="0"/>
              <a:t> matter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You studied two major kinds of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Kinetic = the energy of </a:t>
            </a:r>
            <a:r>
              <a:rPr lang="en-US" altLang="en-US" u="sng" dirty="0" smtClean="0">
                <a:solidFill>
                  <a:schemeClr val="bg1"/>
                </a:solidFill>
              </a:rPr>
              <a:t>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Potential = </a:t>
            </a:r>
            <a:r>
              <a:rPr lang="en-US" altLang="en-US" u="sng" dirty="0" smtClean="0">
                <a:solidFill>
                  <a:schemeClr val="bg1"/>
                </a:solidFill>
              </a:rPr>
              <a:t>stored</a:t>
            </a:r>
            <a:r>
              <a:rPr lang="en-US" altLang="en-US" u="sng" dirty="0" smtClean="0"/>
              <a:t> energy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Luckily, energy is all around us and exists in many forms.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It can be converted from one form to another &amp; with enough education you can cause this conversion yourself, on purpose.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This is what Chemists do!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14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68580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Chemical Reactions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638800"/>
          </a:xfrm>
          <a:solidFill>
            <a:srgbClr val="B4B4B4"/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Changing a substance, chemically, requires a chemical reaction.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During a </a:t>
            </a:r>
            <a:r>
              <a:rPr lang="en-US" altLang="en-US" u="sng" dirty="0" smtClean="0">
                <a:solidFill>
                  <a:schemeClr val="bg1"/>
                </a:solidFill>
              </a:rPr>
              <a:t>chemical</a:t>
            </a:r>
            <a:r>
              <a:rPr lang="en-US" altLang="en-US" u="sng" dirty="0" smtClean="0"/>
              <a:t> reaction, </a:t>
            </a:r>
            <a:r>
              <a:rPr lang="en-US" altLang="en-US" u="sng" dirty="0" smtClean="0">
                <a:solidFill>
                  <a:schemeClr val="bg1"/>
                </a:solidFill>
              </a:rPr>
              <a:t>bonds</a:t>
            </a:r>
            <a:r>
              <a:rPr lang="en-US" altLang="en-US" u="sng" dirty="0" smtClean="0"/>
              <a:t> between </a:t>
            </a:r>
            <a:r>
              <a:rPr lang="en-US" altLang="en-US" u="sng" dirty="0" smtClean="0">
                <a:solidFill>
                  <a:schemeClr val="bg1"/>
                </a:solidFill>
              </a:rPr>
              <a:t>atoms</a:t>
            </a:r>
            <a:r>
              <a:rPr lang="en-US" altLang="en-US" u="sng" dirty="0" smtClean="0"/>
              <a:t> are broken and new ones are formed.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u="sng" dirty="0" smtClean="0"/>
              <a:t>There are two participants of a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A </a:t>
            </a:r>
            <a:r>
              <a:rPr lang="en-US" altLang="en-US" u="sng" dirty="0" smtClean="0">
                <a:solidFill>
                  <a:schemeClr val="bg1"/>
                </a:solidFill>
              </a:rPr>
              <a:t>r</a:t>
            </a:r>
            <a:r>
              <a:rPr lang="en-US" altLang="en-US" b="1" u="sng" dirty="0" smtClean="0">
                <a:solidFill>
                  <a:schemeClr val="bg1"/>
                </a:solidFill>
              </a:rPr>
              <a:t>eactant</a:t>
            </a:r>
            <a:r>
              <a:rPr lang="en-US" altLang="en-US" u="sng" dirty="0" smtClean="0">
                <a:solidFill>
                  <a:schemeClr val="bg1"/>
                </a:solidFill>
              </a:rPr>
              <a:t> </a:t>
            </a:r>
            <a:r>
              <a:rPr lang="en-US" altLang="en-US" u="sng" dirty="0" smtClean="0"/>
              <a:t>(aka substrate) is a substance that is changed in a chemical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It’s all the stuff that you start with that mixes and mingles together.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A </a:t>
            </a:r>
            <a:r>
              <a:rPr lang="en-US" altLang="en-US" b="1" u="sng" dirty="0" smtClean="0">
                <a:solidFill>
                  <a:schemeClr val="bg1"/>
                </a:solidFill>
              </a:rPr>
              <a:t>product</a:t>
            </a:r>
            <a:r>
              <a:rPr lang="en-US" altLang="en-US" u="sng" dirty="0" smtClean="0"/>
              <a:t> is a new substance that is formed</a:t>
            </a:r>
            <a:r>
              <a:rPr lang="en-US" alt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This is the stuff that you end up with after the mingling. </a:t>
            </a:r>
          </a:p>
        </p:txBody>
      </p:sp>
    </p:spTree>
    <p:extLst>
      <p:ext uri="{BB962C8B-B14F-4D97-AF65-F5344CB8AC3E}">
        <p14:creationId xmlns:p14="http://schemas.microsoft.com/office/powerpoint/2010/main" val="31295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3"/>
            <a:ext cx="8229600" cy="731837"/>
          </a:xfrm>
        </p:spPr>
        <p:txBody>
          <a:bodyPr/>
          <a:lstStyle/>
          <a:p>
            <a:pPr eaLnBrk="1" hangingPunct="1"/>
            <a:r>
              <a:rPr lang="en-US" altLang="en-US" smtClean="0"/>
              <a:t>Reactants to Products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3486150"/>
          </a:xfrm>
          <a:solidFill>
            <a:srgbClr val="B4B4B4"/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You will see numerous chemical reactions in science.</a:t>
            </a:r>
          </a:p>
          <a:p>
            <a:pPr eaLnBrk="1" hangingPunct="1"/>
            <a:r>
              <a:rPr lang="en-US" altLang="en-US" dirty="0" smtClean="0"/>
              <a:t>They are written in the same form:</a:t>
            </a:r>
          </a:p>
          <a:p>
            <a:pPr eaLnBrk="1" hangingPunct="1"/>
            <a:r>
              <a:rPr lang="en-US" altLang="en-US" sz="3800" b="1" u="sng" dirty="0" smtClean="0">
                <a:solidFill>
                  <a:schemeClr val="bg1"/>
                </a:solidFill>
              </a:rPr>
              <a:t>Reactants </a:t>
            </a:r>
            <a:r>
              <a:rPr lang="en-US" altLang="en-US" sz="38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Products</a:t>
            </a:r>
          </a:p>
          <a:p>
            <a:pPr eaLnBrk="1" hangingPunct="1"/>
            <a:r>
              <a:rPr lang="en-US" altLang="en-US" u="sng" dirty="0" smtClean="0">
                <a:sym typeface="Wingdings" panose="05000000000000000000" pitchFamily="2" charset="2"/>
              </a:rPr>
              <a:t>The arrow means “</a:t>
            </a:r>
            <a:r>
              <a:rPr lang="en-US" altLang="en-US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changes</a:t>
            </a:r>
            <a:r>
              <a:rPr lang="en-US" altLang="en-US" u="sng" dirty="0" smtClean="0">
                <a:sym typeface="Wingdings" panose="05000000000000000000" pitchFamily="2" charset="2"/>
              </a:rPr>
              <a:t> to” or “</a:t>
            </a:r>
            <a:r>
              <a:rPr lang="en-US" altLang="en-US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forms</a:t>
            </a:r>
            <a:r>
              <a:rPr lang="en-US" altLang="en-US" u="sng" dirty="0" smtClean="0">
                <a:sym typeface="Wingdings" panose="05000000000000000000" pitchFamily="2" charset="2"/>
              </a:rPr>
              <a:t>”</a:t>
            </a:r>
          </a:p>
          <a:p>
            <a:pPr lvl="1" eaLnBrk="1" hangingPunct="1"/>
            <a:r>
              <a:rPr lang="en-US" altLang="en-US" dirty="0" smtClean="0">
                <a:sym typeface="Wingdings" panose="05000000000000000000" pitchFamily="2" charset="2"/>
              </a:rPr>
              <a:t>Sometimes the arrow only goes one way </a:t>
            </a:r>
            <a:r>
              <a:rPr lang="en-US" altLang="en-US" dirty="0" smtClean="0">
                <a:sym typeface="Wingdings" panose="05000000000000000000" pitchFamily="2" charset="2"/>
              </a:rPr>
              <a:t>and </a:t>
            </a:r>
            <a:r>
              <a:rPr lang="en-US" altLang="en-US" dirty="0" smtClean="0">
                <a:sym typeface="Wingdings" panose="05000000000000000000" pitchFamily="2" charset="2"/>
              </a:rPr>
              <a:t>sometimes the arrow goes both ways.</a:t>
            </a:r>
          </a:p>
          <a:p>
            <a:pPr lvl="1" eaLnBrk="1" hangingPunct="1"/>
            <a:r>
              <a:rPr lang="en-US" altLang="en-US" dirty="0" smtClean="0">
                <a:sym typeface="Wingdings" panose="05000000000000000000" pitchFamily="2" charset="2"/>
              </a:rPr>
              <a:t>When the arrow goes both directions it shows you that the reactants and products can switch positions… that the reaction can go both directions.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81252" name="Picture 4" descr="p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/>
          <a:stretch>
            <a:fillRect/>
          </a:stretch>
        </p:blipFill>
        <p:spPr bwMode="auto">
          <a:xfrm>
            <a:off x="0" y="4171950"/>
            <a:ext cx="9144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5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5565"/>
            <a:ext cx="6172200" cy="1143000"/>
          </a:xfrm>
        </p:spPr>
        <p:txBody>
          <a:bodyPr/>
          <a:lstStyle/>
          <a:p>
            <a:r>
              <a:rPr lang="en-US" dirty="0" smtClean="0"/>
              <a:t>Chemical Reaction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1039940"/>
            <a:ext cx="4038600" cy="5818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39940"/>
            <a:ext cx="4286250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6" y="3352800"/>
            <a:ext cx="4268558" cy="30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792162"/>
          </a:xfrm>
        </p:spPr>
        <p:txBody>
          <a:bodyPr/>
          <a:lstStyle/>
          <a:p>
            <a:r>
              <a:rPr lang="en-US" dirty="0" smtClean="0"/>
              <a:t>Types of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  <a:solidFill>
            <a:srgbClr val="B4B4B4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Taken from the Law of the Conservation of Matter, </a:t>
            </a:r>
            <a:r>
              <a:rPr lang="en-US" i="1" dirty="0" smtClean="0"/>
              <a:t>atoms in a chemical reaction are neither created nor destroyed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are simply rearranged in several ways to give us the three major categories of chemical reactions.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Synthesis: </a:t>
            </a:r>
            <a:r>
              <a:rPr lang="en-US" u="sng" dirty="0" smtClean="0"/>
              <a:t>when two or more atoms are bonded together to make something </a:t>
            </a:r>
            <a:r>
              <a:rPr lang="en-US" u="sng" dirty="0" smtClean="0">
                <a:solidFill>
                  <a:schemeClr val="bg1"/>
                </a:solidFill>
              </a:rPr>
              <a:t>bigger</a:t>
            </a:r>
            <a:r>
              <a:rPr lang="en-US" u="sng" dirty="0" smtClean="0"/>
              <a:t>.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Decomposition:</a:t>
            </a:r>
            <a:r>
              <a:rPr lang="en-US" u="sng" dirty="0" smtClean="0"/>
              <a:t> when a </a:t>
            </a:r>
            <a:r>
              <a:rPr lang="en-US" u="sng" dirty="0" smtClean="0">
                <a:solidFill>
                  <a:schemeClr val="bg1"/>
                </a:solidFill>
              </a:rPr>
              <a:t>larger</a:t>
            </a:r>
            <a:r>
              <a:rPr lang="en-US" u="sng" dirty="0" smtClean="0"/>
              <a:t> substance is </a:t>
            </a:r>
            <a:r>
              <a:rPr lang="en-US" u="sng" dirty="0" smtClean="0">
                <a:solidFill>
                  <a:schemeClr val="bg1"/>
                </a:solidFill>
              </a:rPr>
              <a:t>chemically </a:t>
            </a:r>
            <a:r>
              <a:rPr lang="en-US" u="sng" dirty="0" smtClean="0"/>
              <a:t>broken down into different </a:t>
            </a:r>
            <a:r>
              <a:rPr lang="en-US" u="sng" dirty="0" smtClean="0">
                <a:solidFill>
                  <a:schemeClr val="bg1"/>
                </a:solidFill>
              </a:rPr>
              <a:t>smaller</a:t>
            </a:r>
            <a:r>
              <a:rPr lang="en-US" u="sng" dirty="0" smtClean="0"/>
              <a:t> parts.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Replacement:</a:t>
            </a:r>
            <a:r>
              <a:rPr lang="en-US" u="sng" dirty="0" smtClean="0"/>
              <a:t> When atoms from one </a:t>
            </a:r>
            <a:r>
              <a:rPr lang="en-US" u="sng" dirty="0" smtClean="0">
                <a:solidFill>
                  <a:schemeClr val="bg1"/>
                </a:solidFill>
              </a:rPr>
              <a:t>reactant</a:t>
            </a:r>
            <a:r>
              <a:rPr lang="en-US" u="sng" dirty="0" smtClean="0"/>
              <a:t> are taken away and re-bonded with other reactants in the reaction to make a new </a:t>
            </a:r>
            <a:r>
              <a:rPr lang="en-US" u="sng" dirty="0" smtClean="0">
                <a:solidFill>
                  <a:schemeClr val="bg1"/>
                </a:solidFill>
              </a:rPr>
              <a:t>product</a:t>
            </a:r>
            <a:r>
              <a:rPr lang="en-US" u="sng" dirty="0" smtClean="0"/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571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1061</Words>
  <Application>Microsoft Office PowerPoint</Application>
  <PresentationFormat>On-screen Show (4:3)</PresentationFormat>
  <Paragraphs>100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</vt:lpstr>
      <vt:lpstr>Wingdings</vt:lpstr>
      <vt:lpstr>Office Theme</vt:lpstr>
      <vt:lpstr>Chemical Reactions Balancing Chemical Equations</vt:lpstr>
      <vt:lpstr>Changes</vt:lpstr>
      <vt:lpstr>6 Indicators of a Chemical Change</vt:lpstr>
      <vt:lpstr>Energy &amp; Change</vt:lpstr>
      <vt:lpstr>Chemical Reactions</vt:lpstr>
      <vt:lpstr>Chemical Reactions</vt:lpstr>
      <vt:lpstr>Reactants to Products</vt:lpstr>
      <vt:lpstr>Chemical Reaction</vt:lpstr>
      <vt:lpstr>Types of Chemical Reactions</vt:lpstr>
      <vt:lpstr>Models of Reactions</vt:lpstr>
      <vt:lpstr>Chemical Reactions and their Equations.</vt:lpstr>
      <vt:lpstr>Examples of Chemical Equations</vt:lpstr>
      <vt:lpstr>Chemical Equations</vt:lpstr>
      <vt:lpstr>Breaking Down Formulas in Chemical Equations</vt:lpstr>
      <vt:lpstr>Your Goal: Balancing Basic Chemical Reactions</vt:lpstr>
      <vt:lpstr>Let’s Practice!</vt:lpstr>
      <vt:lpstr>Finished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Structure</dc:title>
  <dc:subject/>
  <dc:creator>Ives, Keith</dc:creator>
  <cp:keywords/>
  <dc:description/>
  <cp:lastModifiedBy>Chiang, Kwok him</cp:lastModifiedBy>
  <cp:revision>24</cp:revision>
  <dcterms:modified xsi:type="dcterms:W3CDTF">2018-11-26T16:21:00Z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TC300054369990</vt:lpwstr>
  </property>
</Properties>
</file>